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3" r:id="rId3"/>
    <p:sldId id="264" r:id="rId4"/>
    <p:sldId id="257" r:id="rId5"/>
    <p:sldId id="262" r:id="rId6"/>
    <p:sldId id="258" r:id="rId7"/>
    <p:sldId id="259" r:id="rId8"/>
    <p:sldId id="265" r:id="rId9"/>
    <p:sldId id="260" r:id="rId10"/>
    <p:sldId id="261" r:id="rId11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68" autoAdjust="0"/>
    <p:restoredTop sz="94660"/>
  </p:normalViewPr>
  <p:slideViewPr>
    <p:cSldViewPr snapToGrid="0">
      <p:cViewPr varScale="1">
        <p:scale>
          <a:sx n="56" d="100"/>
          <a:sy n="56" d="100"/>
        </p:scale>
        <p:origin x="1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6AB054CA-B71C-45C5-9A41-CAB7A0504A82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56C180F8-D366-4FEB-B8BB-00C0DEC118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1237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0830AC7E-4B28-43C3-8F8C-5CB5BC551D29}" type="datetimeFigureOut">
              <a:rPr lang="en-US" smtClean="0"/>
              <a:t>3/5/2018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67A121A0-7E50-464D-8824-EE1558CAE2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740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Such mutations may change the locations of genes on chromosomes, and may even change the number of copies of some genes.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4564DE-70B7-7642-91B0-019FA4A2655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239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3237">
              <a:defRPr/>
            </a:pPr>
            <a:r>
              <a:rPr lang="en-US" altLang="en-US" dirty="0" err="1">
                <a:solidFill>
                  <a:srgbClr val="020001"/>
                </a:solidFill>
                <a:latin typeface="Helvetica" panose="020B0604020202020204" pitchFamily="34" charset="0"/>
              </a:rPr>
              <a:t>Klinefelter</a:t>
            </a:r>
            <a:r>
              <a:rPr lang="en-US" altLang="en-US" dirty="0">
                <a:solidFill>
                  <a:srgbClr val="020001"/>
                </a:solidFill>
                <a:latin typeface="Helvetica" panose="020B0604020202020204" pitchFamily="34" charset="0"/>
              </a:rPr>
              <a:t> Syndrome: 47XYY, 47XXY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121A0-7E50-464D-8824-EE1558CAE22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9149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3237">
              <a:defRPr/>
            </a:pPr>
            <a:r>
              <a:rPr lang="en-US" altLang="en-US" dirty="0">
                <a:solidFill>
                  <a:srgbClr val="020001"/>
                </a:solidFill>
                <a:latin typeface="Helvetica" panose="020B0604020202020204" pitchFamily="34" charset="0"/>
              </a:rPr>
              <a:t>Turner Syndrome = 45XO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121A0-7E50-464D-8824-EE1558CAE22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741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Chromosomal mutations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1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7"/>
          <p:cNvSpPr>
            <a:spLocks noChangeArrowheads="1"/>
          </p:cNvSpPr>
          <p:nvPr/>
        </p:nvSpPr>
        <p:spPr bwMode="auto">
          <a:xfrm>
            <a:off x="1828800" y="381001"/>
            <a:ext cx="86106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en-US" sz="3600">
                <a:solidFill>
                  <a:srgbClr val="E46C0A"/>
                </a:solidFill>
                <a:latin typeface="Helvetica" panose="020B0604020202020204" pitchFamily="34" charset="0"/>
              </a:rPr>
              <a:t>Chromosomal Mutations</a:t>
            </a:r>
          </a:p>
        </p:txBody>
      </p:sp>
      <p:pic>
        <p:nvPicPr>
          <p:cNvPr id="44034" name="Picture 2" descr="15_14bChromoAlterations-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100" y="1239838"/>
            <a:ext cx="8547100" cy="538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5807026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Chromosomal mutations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u="sng" dirty="0">
                <a:solidFill>
                  <a:srgbClr val="CC0000"/>
                </a:solidFill>
              </a:rPr>
              <a:t>Chromosomal mutations</a:t>
            </a:r>
            <a:r>
              <a:rPr lang="en-US" sz="4000" dirty="0"/>
              <a:t> involve changes in the </a:t>
            </a:r>
            <a:r>
              <a:rPr lang="en-US" sz="4000" dirty="0">
                <a:solidFill>
                  <a:srgbClr val="0070C0"/>
                </a:solidFill>
              </a:rPr>
              <a:t>number or structure </a:t>
            </a:r>
            <a:r>
              <a:rPr lang="en-US" sz="4000" dirty="0"/>
              <a:t>of chromosomes.  </a:t>
            </a:r>
          </a:p>
          <a:p>
            <a:r>
              <a:rPr lang="en-US" sz="4000" dirty="0">
                <a:solidFill>
                  <a:srgbClr val="000000"/>
                </a:solidFill>
                <a:latin typeface="Verdana" pitchFamily="-101" charset="0"/>
                <a:ea typeface="Times New Roman" pitchFamily="-101" charset="0"/>
                <a:cs typeface="Times New Roman" pitchFamily="-101" charset="0"/>
              </a:rPr>
              <a:t>Occurs during </a:t>
            </a:r>
            <a:r>
              <a:rPr lang="en-US" sz="4000" dirty="0">
                <a:solidFill>
                  <a:srgbClr val="0070C0"/>
                </a:solidFill>
                <a:latin typeface="Verdana" pitchFamily="-101" charset="0"/>
                <a:ea typeface="Times New Roman" pitchFamily="-101" charset="0"/>
                <a:cs typeface="Times New Roman" pitchFamily="-101" charset="0"/>
              </a:rPr>
              <a:t>crossing over.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50599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/>
              <a:t>Crossing Over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1"/>
            <a:ext cx="5410200" cy="452596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0070C0"/>
                </a:solidFill>
                <a:latin typeface="Verdana" pitchFamily="-101" charset="0"/>
                <a:ea typeface="Times New Roman" pitchFamily="-101" charset="0"/>
                <a:cs typeface="Times New Roman" pitchFamily="-101" charset="0"/>
              </a:rPr>
              <a:t>Crossing over - </a:t>
            </a:r>
            <a:r>
              <a:rPr lang="en-US" sz="3600" dirty="0">
                <a:solidFill>
                  <a:srgbClr val="000000"/>
                </a:solidFill>
                <a:latin typeface="Verdana" pitchFamily="-101" charset="0"/>
                <a:ea typeface="Times New Roman" pitchFamily="-101" charset="0"/>
                <a:cs typeface="Times New Roman" pitchFamily="-101" charset="0"/>
              </a:rPr>
              <a:t>the </a:t>
            </a:r>
            <a:r>
              <a:rPr lang="en-US" sz="3600" dirty="0">
                <a:solidFill>
                  <a:srgbClr val="CC0099"/>
                </a:solidFill>
                <a:latin typeface="Verdana" pitchFamily="-101" charset="0"/>
                <a:ea typeface="Times New Roman" pitchFamily="-101" charset="0"/>
                <a:cs typeface="Times New Roman" pitchFamily="-101" charset="0"/>
              </a:rPr>
              <a:t>exchange</a:t>
            </a:r>
            <a:r>
              <a:rPr lang="en-US" sz="3600" dirty="0">
                <a:solidFill>
                  <a:srgbClr val="000000"/>
                </a:solidFill>
                <a:latin typeface="Verdana" pitchFamily="-101" charset="0"/>
                <a:ea typeface="Times New Roman" pitchFamily="-101" charset="0"/>
                <a:cs typeface="Times New Roman" pitchFamily="-101" charset="0"/>
              </a:rPr>
              <a:t> of genetic material between homologous pairs of chromosomes</a:t>
            </a:r>
            <a:endParaRPr lang="en-US" sz="3600" dirty="0"/>
          </a:p>
        </p:txBody>
      </p:sp>
      <p:pic>
        <p:nvPicPr>
          <p:cNvPr id="4" name="Picture 6" descr="http://www.phschool.com/science/biology_place/labbench/lab3/images/crossov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98132" y="1600200"/>
            <a:ext cx="3276600" cy="436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3978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84162"/>
            <a:ext cx="9601200" cy="1485900"/>
          </a:xfrm>
        </p:spPr>
        <p:txBody>
          <a:bodyPr>
            <a:normAutofit fontScale="90000"/>
          </a:bodyPr>
          <a:lstStyle/>
          <a:p>
            <a:r>
              <a:rPr lang="en-US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ＭＳ Ｐゴシック" charset="-128"/>
              </a:rPr>
              <a:t>Nondisjunction</a:t>
            </a:r>
            <a:r>
              <a:rPr lang="en-US" dirty="0">
                <a:cs typeface="ＭＳ Ｐゴシック" charset="-128"/>
              </a:rPr>
              <a:t>: chromosomes fail to separate properly in Meiosis I or Meiosis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7" descr="15_13Nondisjunction_3-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3443" y="1712912"/>
            <a:ext cx="5497513" cy="514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145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15962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36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ＭＳ Ｐゴシック" charset="-128"/>
              </a:rPr>
              <a:t>Nondisjunction</a:t>
            </a:r>
            <a:endParaRPr lang="en-US" sz="3600" dirty="0">
              <a:solidFill>
                <a:srgbClr val="0000FF"/>
              </a:solidFill>
              <a:cs typeface="ＭＳ Ｐゴシック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143001"/>
            <a:ext cx="8229600" cy="4983163"/>
          </a:xfrm>
        </p:spPr>
        <p:txBody>
          <a:bodyPr/>
          <a:lstStyle/>
          <a:p>
            <a:pPr eaLnBrk="1" hangingPunct="1"/>
            <a:r>
              <a:rPr lang="en-US" altLang="en-US" sz="2800" u="sng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Aneuploidy</a:t>
            </a:r>
            <a:r>
              <a:rPr lang="en-US" altLang="en-US" sz="2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en-US" sz="2800">
                <a:latin typeface="Arial" panose="020B0604020202020204" pitchFamily="34" charset="0"/>
                <a:cs typeface="Arial" panose="020B0604020202020204" pitchFamily="34" charset="0"/>
              </a:rPr>
              <a:t>incorrect # chromosomes</a:t>
            </a:r>
          </a:p>
          <a:p>
            <a:pPr lvl="1" eaLnBrk="1" hangingPunct="1"/>
            <a:r>
              <a:rPr lang="en-US" altLang="en-US" smtClean="0">
                <a:latin typeface="Arial" panose="020B0604020202020204" pitchFamily="34" charset="0"/>
              </a:rPr>
              <a:t>Monosomy (1 copy) or Trisomy (3 copies)</a:t>
            </a:r>
          </a:p>
          <a:p>
            <a:pPr eaLnBrk="1" hangingPunct="1"/>
            <a:r>
              <a:rPr lang="en-US" altLang="en-US" sz="2800" u="sng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Polyploidy</a:t>
            </a:r>
            <a:r>
              <a:rPr lang="en-US" altLang="en-US" sz="28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en-US" sz="2800">
                <a:latin typeface="Arial" panose="020B0604020202020204" pitchFamily="34" charset="0"/>
                <a:cs typeface="Arial" panose="020B0604020202020204" pitchFamily="34" charset="0"/>
              </a:rPr>
              <a:t>2+ complete sets of chromosomes; 3n or 4n</a:t>
            </a:r>
          </a:p>
          <a:p>
            <a:pPr lvl="1" eaLnBrk="1" hangingPunct="1"/>
            <a:r>
              <a:rPr lang="en-US" altLang="en-US" smtClean="0">
                <a:latin typeface="Arial" panose="020B0604020202020204" pitchFamily="34" charset="0"/>
              </a:rPr>
              <a:t>Rare in animals, frequent in plants</a:t>
            </a:r>
          </a:p>
          <a:p>
            <a:pPr eaLnBrk="1" hangingPunct="1"/>
            <a:endParaRPr lang="en-US" altLang="en-US" sz="2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Content Placeholder 3" descr="15_14TetraploidMammal-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714" b="-19714"/>
          <a:stretch>
            <a:fillRect/>
          </a:stretch>
        </p:blipFill>
        <p:spPr bwMode="auto">
          <a:xfrm>
            <a:off x="3505201" y="3429000"/>
            <a:ext cx="5292725" cy="290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209800" y="6019801"/>
            <a:ext cx="8153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/>
              <a:t>A tetraploid mammal. Scientists think this species may have arisen when an ancestor doubled its chromosome # by errors in mitosis or meiosis.</a:t>
            </a:r>
          </a:p>
        </p:txBody>
      </p:sp>
    </p:spTree>
    <p:extLst>
      <p:ext uri="{BB962C8B-B14F-4D97-AF65-F5344CB8AC3E}">
        <p14:creationId xmlns:p14="http://schemas.microsoft.com/office/powerpoint/2010/main" val="2363753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990600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868362"/>
          </a:xfrm>
        </p:spPr>
        <p:txBody>
          <a:bodyPr/>
          <a:lstStyle/>
          <a:p>
            <a:r>
              <a:rPr lang="en-US" altLang="en-US" sz="4000">
                <a:solidFill>
                  <a:srgbClr val="0000FF"/>
                </a:solidFill>
              </a:rPr>
              <a:t>Nondisjunction</a:t>
            </a:r>
          </a:p>
        </p:txBody>
      </p:sp>
    </p:spTree>
    <p:extLst>
      <p:ext uri="{BB962C8B-B14F-4D97-AF65-F5344CB8AC3E}">
        <p14:creationId xmlns:p14="http://schemas.microsoft.com/office/powerpoint/2010/main" val="1659636370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914401"/>
            <a:ext cx="6172200" cy="463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381000"/>
            <a:ext cx="7543800" cy="604838"/>
          </a:xfrm>
        </p:spPr>
        <p:txBody>
          <a:bodyPr anchor="t"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4000">
                <a:solidFill>
                  <a:srgbClr val="0000FF"/>
                </a:solidFill>
              </a:rPr>
              <a:t>Nondisjunction</a:t>
            </a:r>
          </a:p>
        </p:txBody>
      </p:sp>
    </p:spTree>
    <p:extLst>
      <p:ext uri="{BB962C8B-B14F-4D97-AF65-F5344CB8AC3E}">
        <p14:creationId xmlns:p14="http://schemas.microsoft.com/office/powerpoint/2010/main" val="2253312218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/>
              <a:t>Chromosomal Mutations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609600" indent="-609600">
              <a:buNone/>
            </a:pPr>
            <a:r>
              <a:rPr lang="en-US" dirty="0" smtClean="0"/>
              <a:t> </a:t>
            </a:r>
            <a:r>
              <a:rPr lang="en-US" sz="3600" dirty="0"/>
              <a:t>Four types:</a:t>
            </a:r>
          </a:p>
          <a:p>
            <a:pPr marL="609600" indent="-609600">
              <a:buFontTx/>
              <a:buAutoNum type="arabicParenR"/>
            </a:pPr>
            <a:r>
              <a:rPr lang="en-US" sz="3600" dirty="0"/>
              <a:t>Deletion</a:t>
            </a:r>
          </a:p>
          <a:p>
            <a:pPr marL="609600" indent="-609600">
              <a:buFontTx/>
              <a:buAutoNum type="arabicParenR"/>
            </a:pPr>
            <a:r>
              <a:rPr lang="en-US" sz="3600" dirty="0">
                <a:solidFill>
                  <a:srgbClr val="000000"/>
                </a:solidFill>
              </a:rPr>
              <a:t>Duplication</a:t>
            </a:r>
          </a:p>
          <a:p>
            <a:pPr marL="609600" indent="-609600">
              <a:buNone/>
            </a:pPr>
            <a:endParaRPr lang="en-US" sz="3600" u="sng" dirty="0">
              <a:solidFill>
                <a:srgbClr val="CC0000"/>
              </a:solidFill>
            </a:endParaRPr>
          </a:p>
          <a:p>
            <a:pPr marL="609600" indent="-609600">
              <a:buFontTx/>
              <a:buAutoNum type="arabicParenR"/>
            </a:pPr>
            <a:r>
              <a:rPr lang="en-US" sz="3600" dirty="0"/>
              <a:t>Inversion</a:t>
            </a:r>
          </a:p>
          <a:p>
            <a:pPr marL="609600" indent="-609600">
              <a:buNone/>
            </a:pPr>
            <a:endParaRPr lang="en-US" sz="3600" dirty="0"/>
          </a:p>
          <a:p>
            <a:pPr marL="609600" indent="-609600">
              <a:buFontTx/>
              <a:buAutoNum type="arabicParenR"/>
            </a:pPr>
            <a:r>
              <a:rPr lang="en-US" sz="3600" dirty="0"/>
              <a:t>Translocation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5" descr="http://www.goldiesroom.org/Multimedia/Bio_Images/19%20Applied%20Genetics/05%20Chromosome%20Mutation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2352217"/>
            <a:ext cx="5175250" cy="333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4096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/>
          <p:cNvSpPr>
            <a:spLocks noChangeArrowheads="1"/>
          </p:cNvSpPr>
          <p:nvPr/>
        </p:nvSpPr>
        <p:spPr bwMode="auto">
          <a:xfrm>
            <a:off x="1828800" y="381001"/>
            <a:ext cx="86106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en-US" sz="3600">
                <a:solidFill>
                  <a:srgbClr val="E46C0A"/>
                </a:solidFill>
                <a:latin typeface="Helvetica" panose="020B0604020202020204" pitchFamily="34" charset="0"/>
              </a:rPr>
              <a:t>Chromosomal Mutations</a:t>
            </a:r>
          </a:p>
        </p:txBody>
      </p:sp>
      <p:pic>
        <p:nvPicPr>
          <p:cNvPr id="43010" name="Picture 1" descr="15_14aChromoAlterations-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100" y="1468438"/>
            <a:ext cx="8547100" cy="477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7781718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152</TotalTime>
  <Words>162</Words>
  <Application>Microsoft Office PowerPoint</Application>
  <PresentationFormat>Widescreen</PresentationFormat>
  <Paragraphs>31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MS PGothic</vt:lpstr>
      <vt:lpstr>MS PGothic</vt:lpstr>
      <vt:lpstr>Arial</vt:lpstr>
      <vt:lpstr>Calibri</vt:lpstr>
      <vt:lpstr>Franklin Gothic Book</vt:lpstr>
      <vt:lpstr>Helvetica</vt:lpstr>
      <vt:lpstr>Times New Roman</vt:lpstr>
      <vt:lpstr>Verdana</vt:lpstr>
      <vt:lpstr>Crop</vt:lpstr>
      <vt:lpstr>Chromosomal mutations</vt:lpstr>
      <vt:lpstr>Chromosomal mutations </vt:lpstr>
      <vt:lpstr>Crossing Over</vt:lpstr>
      <vt:lpstr>Nondisjunction: chromosomes fail to separate properly in Meiosis I or Meiosis II</vt:lpstr>
      <vt:lpstr>Nondisjunction</vt:lpstr>
      <vt:lpstr>Nondisjunction</vt:lpstr>
      <vt:lpstr>Nondisjunction</vt:lpstr>
      <vt:lpstr>Chromosomal Mutations</vt:lpstr>
      <vt:lpstr>PowerPoint Presentation</vt:lpstr>
      <vt:lpstr>PowerPoint Presentation</vt:lpstr>
    </vt:vector>
  </TitlesOfParts>
  <Company>Adams14.org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Chromosomal mutations</dc:title>
  <dc:creator>Roman-Wensing, Kayla</dc:creator>
  <cp:lastModifiedBy>Roman-Wensing, Kayla</cp:lastModifiedBy>
  <cp:revision>4</cp:revision>
  <cp:lastPrinted>2018-03-05T15:02:36Z</cp:lastPrinted>
  <dcterms:created xsi:type="dcterms:W3CDTF">2016-02-16T00:11:07Z</dcterms:created>
  <dcterms:modified xsi:type="dcterms:W3CDTF">2018-03-05T17:28:53Z</dcterms:modified>
</cp:coreProperties>
</file>